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96" r:id="rId5"/>
  </p:sldMasterIdLst>
  <p:notesMasterIdLst>
    <p:notesMasterId r:id="rId17"/>
  </p:notesMasterIdLst>
  <p:handoutMasterIdLst>
    <p:handoutMasterId r:id="rId18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291" autoAdjust="0"/>
  </p:normalViewPr>
  <p:slideViewPr>
    <p:cSldViewPr snapToGrid="0" showGuides="1">
      <p:cViewPr varScale="1">
        <p:scale>
          <a:sx n="111" d="100"/>
          <a:sy n="111" d="100"/>
        </p:scale>
        <p:origin x="480" y="96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ephanie Souza" userId="113d1c0a12631a6d" providerId="LiveId" clId="{F3AB5100-E2A4-4A57-A1C6-93BC0625AEEB}"/>
    <pc:docChg chg="custSel modSld">
      <pc:chgData name="Stephanie Souza" userId="113d1c0a12631a6d" providerId="LiveId" clId="{F3AB5100-E2A4-4A57-A1C6-93BC0625AEEB}" dt="2024-07-23T04:31:39.846" v="279" actId="20577"/>
      <pc:docMkLst>
        <pc:docMk/>
      </pc:docMkLst>
      <pc:sldChg chg="modSp mod">
        <pc:chgData name="Stephanie Souza" userId="113d1c0a12631a6d" providerId="LiveId" clId="{F3AB5100-E2A4-4A57-A1C6-93BC0625AEEB}" dt="2024-07-23T04:31:39.846" v="279" actId="20577"/>
        <pc:sldMkLst>
          <pc:docMk/>
          <pc:sldMk cId="18768004" sldId="260"/>
        </pc:sldMkLst>
        <pc:spChg chg="mod">
          <ac:chgData name="Stephanie Souza" userId="113d1c0a12631a6d" providerId="LiveId" clId="{F3AB5100-E2A4-4A57-A1C6-93BC0625AEEB}" dt="2024-07-23T04:31:13.559" v="215" actId="20577"/>
          <ac:spMkLst>
            <pc:docMk/>
            <pc:sldMk cId="18768004" sldId="260"/>
            <ac:spMk id="9" creationId="{E1BA9B4B-C586-4B6B-8142-E49AC2D37AD1}"/>
          </ac:spMkLst>
        </pc:spChg>
        <pc:spChg chg="mod">
          <ac:chgData name="Stephanie Souza" userId="113d1c0a12631a6d" providerId="LiveId" clId="{F3AB5100-E2A4-4A57-A1C6-93BC0625AEEB}" dt="2024-07-21T21:54:08.694" v="0" actId="313"/>
          <ac:spMkLst>
            <pc:docMk/>
            <pc:sldMk cId="18768004" sldId="260"/>
            <ac:spMk id="18" creationId="{BDB044C1-DA6F-16F2-34B2-65EAF7DE5007}"/>
          </ac:spMkLst>
        </pc:spChg>
        <pc:spChg chg="mod">
          <ac:chgData name="Stephanie Souza" userId="113d1c0a12631a6d" providerId="LiveId" clId="{F3AB5100-E2A4-4A57-A1C6-93BC0625AEEB}" dt="2024-07-23T04:31:39.846" v="279" actId="20577"/>
          <ac:spMkLst>
            <pc:docMk/>
            <pc:sldMk cId="18768004" sldId="260"/>
            <ac:spMk id="19" creationId="{0BE6D4C0-FAE1-F0B2-AE2B-8DA9A207738E}"/>
          </ac:spMkLst>
        </pc:spChg>
      </pc:sldChg>
      <pc:sldChg chg="modSp mod">
        <pc:chgData name="Stephanie Souza" userId="113d1c0a12631a6d" providerId="LiveId" clId="{F3AB5100-E2A4-4A57-A1C6-93BC0625AEEB}" dt="2024-07-23T04:28:52.008" v="43" actId="20577"/>
        <pc:sldMkLst>
          <pc:docMk/>
          <pc:sldMk cId="612177979" sldId="261"/>
        </pc:sldMkLst>
        <pc:spChg chg="mod">
          <ac:chgData name="Stephanie Souza" userId="113d1c0a12631a6d" providerId="LiveId" clId="{F3AB5100-E2A4-4A57-A1C6-93BC0625AEEB}" dt="2024-07-23T04:28:52.008" v="43" actId="20577"/>
          <ac:spMkLst>
            <pc:docMk/>
            <pc:sldMk cId="612177979" sldId="261"/>
            <ac:spMk id="5" creationId="{0F674264-BCEC-4B65-BCCB-84112D3EC354}"/>
          </ac:spMkLst>
        </pc:spChg>
      </pc:sldChg>
      <pc:sldChg chg="modSp mod">
        <pc:chgData name="Stephanie Souza" userId="113d1c0a12631a6d" providerId="LiveId" clId="{F3AB5100-E2A4-4A57-A1C6-93BC0625AEEB}" dt="2024-07-23T04:29:00.544" v="49" actId="20577"/>
        <pc:sldMkLst>
          <pc:docMk/>
          <pc:sldMk cId="2902992781" sldId="262"/>
        </pc:sldMkLst>
        <pc:spChg chg="mod">
          <ac:chgData name="Stephanie Souza" userId="113d1c0a12631a6d" providerId="LiveId" clId="{F3AB5100-E2A4-4A57-A1C6-93BC0625AEEB}" dt="2024-07-23T04:29:00.544" v="49" actId="20577"/>
          <ac:spMkLst>
            <pc:docMk/>
            <pc:sldMk cId="2902992781" sldId="262"/>
            <ac:spMk id="5" creationId="{9324568C-56E6-4923-BD06-A73B18394849}"/>
          </ac:spMkLst>
        </pc:spChg>
      </pc:sldChg>
      <pc:sldChg chg="modSp mod">
        <pc:chgData name="Stephanie Souza" userId="113d1c0a12631a6d" providerId="LiveId" clId="{F3AB5100-E2A4-4A57-A1C6-93BC0625AEEB}" dt="2024-07-23T04:29:34.599" v="98" actId="20577"/>
        <pc:sldMkLst>
          <pc:docMk/>
          <pc:sldMk cId="4243905809" sldId="263"/>
        </pc:sldMkLst>
        <pc:spChg chg="mod">
          <ac:chgData name="Stephanie Souza" userId="113d1c0a12631a6d" providerId="LiveId" clId="{F3AB5100-E2A4-4A57-A1C6-93BC0625AEEB}" dt="2024-07-23T04:29:34.599" v="98" actId="20577"/>
          <ac:spMkLst>
            <pc:docMk/>
            <pc:sldMk cId="4243905809" sldId="263"/>
            <ac:spMk id="4" creationId="{049B0BE2-2BDB-48DC-AE9B-F3B9BACA8247}"/>
          </ac:spMkLst>
        </pc:spChg>
      </pc:sldChg>
      <pc:sldChg chg="modSp mod">
        <pc:chgData name="Stephanie Souza" userId="113d1c0a12631a6d" providerId="LiveId" clId="{F3AB5100-E2A4-4A57-A1C6-93BC0625AEEB}" dt="2024-07-23T04:30:20.264" v="159" actId="20577"/>
        <pc:sldMkLst>
          <pc:docMk/>
          <pc:sldMk cId="491993309" sldId="264"/>
        </pc:sldMkLst>
        <pc:spChg chg="mod">
          <ac:chgData name="Stephanie Souza" userId="113d1c0a12631a6d" providerId="LiveId" clId="{F3AB5100-E2A4-4A57-A1C6-93BC0625AEEB}" dt="2024-07-23T04:30:20.264" v="159" actId="20577"/>
          <ac:spMkLst>
            <pc:docMk/>
            <pc:sldMk cId="491993309" sldId="264"/>
            <ac:spMk id="4" creationId="{5C2806C0-8AE3-4975-9946-CCD70055F494}"/>
          </ac:spMkLst>
        </pc:spChg>
      </pc:sldChg>
      <pc:sldChg chg="addSp delSp modSp mod">
        <pc:chgData name="Stephanie Souza" userId="113d1c0a12631a6d" providerId="LiveId" clId="{F3AB5100-E2A4-4A57-A1C6-93BC0625AEEB}" dt="2024-07-23T04:31:01.816" v="210" actId="478"/>
        <pc:sldMkLst>
          <pc:docMk/>
          <pc:sldMk cId="3309279394" sldId="265"/>
        </pc:sldMkLst>
        <pc:spChg chg="mod">
          <ac:chgData name="Stephanie Souza" userId="113d1c0a12631a6d" providerId="LiveId" clId="{F3AB5100-E2A4-4A57-A1C6-93BC0625AEEB}" dt="2024-07-23T04:30:50.832" v="206" actId="20577"/>
          <ac:spMkLst>
            <pc:docMk/>
            <pc:sldMk cId="3309279394" sldId="265"/>
            <ac:spMk id="2" creationId="{CBA4F671-D586-49FB-B0C1-E7E9ADFE08D4}"/>
          </ac:spMkLst>
        </pc:spChg>
        <pc:spChg chg="mod">
          <ac:chgData name="Stephanie Souza" userId="113d1c0a12631a6d" providerId="LiveId" clId="{F3AB5100-E2A4-4A57-A1C6-93BC0625AEEB}" dt="2024-07-23T04:30:43.007" v="189" actId="20577"/>
          <ac:spMkLst>
            <pc:docMk/>
            <pc:sldMk cId="3309279394" sldId="265"/>
            <ac:spMk id="3" creationId="{16721AB4-1CF0-4825-926E-5207D64C2645}"/>
          </ac:spMkLst>
        </pc:spChg>
        <pc:spChg chg="mod">
          <ac:chgData name="Stephanie Souza" userId="113d1c0a12631a6d" providerId="LiveId" clId="{F3AB5100-E2A4-4A57-A1C6-93BC0625AEEB}" dt="2024-07-23T04:30:33.192" v="169" actId="20577"/>
          <ac:spMkLst>
            <pc:docMk/>
            <pc:sldMk cId="3309279394" sldId="265"/>
            <ac:spMk id="4" creationId="{A412BBAB-4628-42F5-BF78-BE0E59475133}"/>
          </ac:spMkLst>
        </pc:spChg>
        <pc:spChg chg="del">
          <ac:chgData name="Stephanie Souza" userId="113d1c0a12631a6d" providerId="LiveId" clId="{F3AB5100-E2A4-4A57-A1C6-93BC0625AEEB}" dt="2024-07-23T04:31:00.082" v="209" actId="478"/>
          <ac:spMkLst>
            <pc:docMk/>
            <pc:sldMk cId="3309279394" sldId="265"/>
            <ac:spMk id="5" creationId="{62E14719-D011-4E0B-9362-CD19FF22FEB5}"/>
          </ac:spMkLst>
        </pc:spChg>
        <pc:spChg chg="del mod">
          <ac:chgData name="Stephanie Souza" userId="113d1c0a12631a6d" providerId="LiveId" clId="{F3AB5100-E2A4-4A57-A1C6-93BC0625AEEB}" dt="2024-07-23T04:30:58.206" v="208" actId="478"/>
          <ac:spMkLst>
            <pc:docMk/>
            <pc:sldMk cId="3309279394" sldId="265"/>
            <ac:spMk id="6" creationId="{73118D49-CA48-4C57-A37C-31BAA7538127}"/>
          </ac:spMkLst>
        </pc:spChg>
        <pc:spChg chg="add del mod">
          <ac:chgData name="Stephanie Souza" userId="113d1c0a12631a6d" providerId="LiveId" clId="{F3AB5100-E2A4-4A57-A1C6-93BC0625AEEB}" dt="2024-07-23T04:31:01.816" v="210" actId="478"/>
          <ac:spMkLst>
            <pc:docMk/>
            <pc:sldMk cId="3309279394" sldId="265"/>
            <ac:spMk id="9" creationId="{02F54BB1-D0B2-2D0A-210C-E8C0595120B3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bg2"/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  <c:pt idx="4">
                  <c:v>20XX</c:v>
                </c:pt>
              </c:strCache>
            </c:strRef>
          </c:cat>
          <c:val>
            <c:numRef>
              <c:f>Sheet1!$B$2:$B$6</c:f>
              <c:numCache>
                <c:formatCode>[$$-409]#,##0</c:formatCode>
                <c:ptCount val="5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  <c:pt idx="4">
                  <c:v>50000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62-4770-80E0-FDF96101C9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22-Jul-24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22-Jul-24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806ABE-9D0C-FF15-B5FE-883C1C295E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D06278-D1EE-BCB4-7692-AD59D3BAE5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075491-C8F0-2B0E-3D20-8E216670E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42303-E103-199B-0712-639C9F014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E200F9-6113-AA84-38EB-3BFE21F86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14726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ED988-03D0-9C77-ECA4-98F9E5530C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E0B3B-1A81-B00C-8A61-1AA275286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97F42-35E9-2DEC-5E3A-7E003C5A3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63D25-F828-E81F-09B3-A3A5494E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CB04A-AE7F-49D3-ECBB-3A93CA671E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86377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49DF7-4330-D283-7C92-9379DA9A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FFC226-7593-95E7-9FAD-71F039F4A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10704-D05C-C343-FD97-07E304A52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755E6-AB3E-0691-54EB-9CA49E735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46BC5D-38DB-57C6-4DE7-E5A224FAC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7607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88F2E-C719-15DD-C1F5-D327E5D7F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DE780-EC46-EEF1-F9D7-33EE79AB9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4E5149-D74A-A192-82FC-18C3A0C3F7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195A70-EE56-7861-2894-902E4B6D7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36F407-641D-D91D-55EC-8D1FEB666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255B72-F783-2221-8999-98F2FA472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31762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365A1-9027-458C-9393-7F993F961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9904CB-8285-849E-662C-270F012DCF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6E2D3-250B-243C-2D0A-76F5CE32AE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3222E0-8BDD-1F7C-66AC-1ADD60BFB5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CEA26FC-91B3-9835-EDD3-642B33A922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F46F16-CAEF-CAF6-C337-34712F8D0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B13457-8062-616F-BCAB-D7906C936B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7E2725-D33A-FD1C-C920-39A571E40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4724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22D2-7FA0-623C-5BCA-28EE680D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916C6E-D898-FC30-B3C5-3CEC60804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D5C803-EB96-34EB-CE4D-486F1503D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8431BC-863B-65D3-7E0F-B52BBE712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35822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3DD3F6-AA55-93BD-AA07-C17B42DBB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4D1382-88C7-2C49-B081-C94CC8260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E8C4A9-3322-D467-2543-1BF1FF219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810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73274-DA0C-B75F-81E3-EB3B586211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DC8AF-FBD4-E315-EAB7-77901F425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1F9682-6485-4CE9-CAF9-5E5AA24943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464BEC-3C05-F7B0-D5DA-E38489444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6294C-9D2B-394A-1DE3-6A63425EC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4233D8-1473-D52F-CDFD-2ADE5C105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081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272E7-7765-29E3-733E-2B887E5F3A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D43F3-6F31-1352-ACC7-F97741D614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4B128B-0EB0-38FF-0E0B-60F1CA0477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EF2E2A-8673-9606-6987-867CAE01D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60AFD9-53C3-C23F-96E0-A4064E270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EFFDD0-FDCB-B6FD-D16A-3856244FD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6758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864FC-033C-49CE-C0D2-6EA62501E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B4999-1091-75C2-FF9E-3ABDA3C91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297077-A438-943D-DED0-CBC15D59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191060-8FC0-DF58-5BE6-EF9C5675D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BCD94-E373-CF56-E6F4-92E4611A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988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89DA88-2678-37CE-BD2A-B730A6EA71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10B02D-7523-AD25-64EA-3EB67E3B7F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44FF7-DCF5-DF61-D879-46F467311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07A9EB-E09E-3414-C76A-1A8D79E52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B88AC-5A08-50AB-C91F-9BB30178F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68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23006" y="1555716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7517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27427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7B87B1-359C-689D-5C0E-74BC1B67E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491F6-D710-FB20-1AC1-B2A8AB0907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6F5A5-9805-85CE-FE20-0001CF04BC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AC4DCE-EF7C-4F66-9DCD-B4EFFCBBD1B9}" type="datetimeFigureOut">
              <a:rPr lang="en-US" smtClean="0"/>
              <a:t>22-Jul-24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C59527-972D-E790-3102-78E6A5C43A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5E6F12-E51C-5217-42C2-C8A29DEDEE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882783A-679F-4824-A227-48B03EA772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778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go.microsoft.com/fwlink/?linkid=2006808&amp;clcid=0x409" TargetMode="Externa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July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2024</a:t>
            </a:r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National Parks</a:t>
            </a:r>
            <a:br>
              <a:rPr lang="en-US" dirty="0"/>
            </a:br>
            <a:r>
              <a:rPr lang="en-US" dirty="0"/>
              <a:t>ETL Project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Where would you like to go next?</a:t>
            </a:r>
            <a:br>
              <a:rPr lang="en-US" dirty="0"/>
            </a:b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Visit our Repo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Put link here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98DCA46-603B-4178-8707-30E192CE6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Customize this Template</a:t>
            </a:r>
          </a:p>
        </p:txBody>
      </p:sp>
      <p:sp>
        <p:nvSpPr>
          <p:cNvPr id="8" name="TextBox 7">
            <a:hlinkClick r:id="rId2"/>
            <a:extLst>
              <a:ext uri="{FF2B5EF4-FFF2-40B4-BE49-F238E27FC236}">
                <a16:creationId xmlns:a16="http://schemas.microsoft.com/office/drawing/2014/main" id="{5FC6C278-4035-446A-A94B-030E792FDDF5}"/>
              </a:ext>
            </a:extLst>
          </p:cNvPr>
          <p:cNvSpPr txBox="1"/>
          <p:nvPr/>
        </p:nvSpPr>
        <p:spPr>
          <a:xfrm>
            <a:off x="1547813" y="2459504"/>
            <a:ext cx="90963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u="sng" dirty="0">
                <a:solidFill>
                  <a:schemeClr val="bg1"/>
                </a:solidFill>
              </a:rPr>
              <a:t>Template Editing Instructions and Feedback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38242DD-860A-4446-A9ED-6BCEE87AC13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702AE2-358E-4E9A-AF91-90EFED7991A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2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Meet the Team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15742" y="2961308"/>
            <a:ext cx="5285914" cy="440909"/>
          </a:xfrm>
        </p:spPr>
        <p:txBody>
          <a:bodyPr/>
          <a:lstStyle/>
          <a:p>
            <a:r>
              <a:rPr lang="en-US" dirty="0"/>
              <a:t>Melissa Morales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84F716BA-3515-1D44-3E30-69E0B3F42C4A}"/>
              </a:ext>
            </a:extLst>
          </p:cNvPr>
          <p:cNvSpPr txBox="1">
            <a:spLocks/>
          </p:cNvSpPr>
          <p:nvPr/>
        </p:nvSpPr>
        <p:spPr>
          <a:xfrm>
            <a:off x="3892103" y="4537818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Victoria Scott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B6C633DB-C816-84BD-F25A-8D7EEB481B89}"/>
              </a:ext>
            </a:extLst>
          </p:cNvPr>
          <p:cNvSpPr txBox="1">
            <a:spLocks/>
          </p:cNvSpPr>
          <p:nvPr/>
        </p:nvSpPr>
        <p:spPr>
          <a:xfrm>
            <a:off x="915742" y="6122639"/>
            <a:ext cx="5285914" cy="4409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300" kern="1200">
                <a:solidFill>
                  <a:schemeClr val="bg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Stephanie Souza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89E648C-8A1E-E212-8456-07773C703247}"/>
              </a:ext>
            </a:extLst>
          </p:cNvPr>
          <p:cNvGrpSpPr/>
          <p:nvPr/>
        </p:nvGrpSpPr>
        <p:grpSpPr>
          <a:xfrm>
            <a:off x="915742" y="651755"/>
            <a:ext cx="5285914" cy="5466729"/>
            <a:chOff x="915742" y="651755"/>
            <a:chExt cx="5285914" cy="5466729"/>
          </a:xfrm>
        </p:grpSpPr>
        <p:pic>
          <p:nvPicPr>
            <p:cNvPr id="1026" name="Picture 2" descr="Profile photo for Melissa Morales">
              <a:extLst>
                <a:ext uri="{FF2B5EF4-FFF2-40B4-BE49-F238E27FC236}">
                  <a16:creationId xmlns:a16="http://schemas.microsoft.com/office/drawing/2014/main" id="{EF270585-EF66-B90B-3758-CEF8A3328B0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65175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28" name="Picture 4" descr="Profile photo for Victoria Scott">
              <a:extLst>
                <a:ext uri="{FF2B5EF4-FFF2-40B4-BE49-F238E27FC236}">
                  <a16:creationId xmlns:a16="http://schemas.microsoft.com/office/drawing/2014/main" id="{F9FFBCDA-6635-91AC-AE8D-B0DB28A80E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92103" y="2228265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Profile photo for Stephanie Souza">
              <a:extLst>
                <a:ext uri="{FF2B5EF4-FFF2-40B4-BE49-F238E27FC236}">
                  <a16:creationId xmlns:a16="http://schemas.microsoft.com/office/drawing/2014/main" id="{CBFD5660-4052-788F-71E3-0E10B8FC0C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5742" y="3808931"/>
              <a:ext cx="2309553" cy="230955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734226"/>
            <a:ext cx="5320386" cy="782638"/>
          </a:xfrm>
        </p:spPr>
        <p:txBody>
          <a:bodyPr/>
          <a:lstStyle/>
          <a:p>
            <a:r>
              <a:rPr lang="en-US" dirty="0"/>
              <a:t>NPS Project Plan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F389B-861B-485A-AD81-A9172882D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1793125"/>
            <a:ext cx="5320386" cy="118172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Evaluate and describe key aspects about the various US National Parks to assist in decision making for individuals and families planning their visits.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1FE0C33-CECE-4322-A29C-AEA87CDB13E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449664" y="1125545"/>
            <a:ext cx="3706016" cy="184930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100" dirty="0">
                <a:solidFill>
                  <a:schemeClr val="bg2"/>
                </a:solidFill>
              </a:rPr>
              <a:t>Considerations:</a:t>
            </a:r>
          </a:p>
          <a:p>
            <a:r>
              <a:rPr lang="en-US" sz="1800" dirty="0"/>
              <a:t>Amenities</a:t>
            </a:r>
          </a:p>
          <a:p>
            <a:r>
              <a:rPr lang="en-US" sz="1800" dirty="0"/>
              <a:t>Activities</a:t>
            </a:r>
          </a:p>
          <a:p>
            <a:r>
              <a:rPr lang="en-US" sz="1800" dirty="0"/>
              <a:t>Location</a:t>
            </a:r>
          </a:p>
          <a:p>
            <a:r>
              <a:rPr lang="en-US" sz="1800" dirty="0"/>
              <a:t>Temperature</a:t>
            </a:r>
          </a:p>
          <a:p>
            <a:r>
              <a:rPr lang="en-US" sz="1800" dirty="0"/>
              <a:t>Cost</a:t>
            </a:r>
          </a:p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4622"/>
            <a:ext cx="10515600" cy="1325563"/>
          </a:xfrm>
        </p:spPr>
        <p:txBody>
          <a:bodyPr/>
          <a:lstStyle/>
          <a:p>
            <a:r>
              <a:rPr lang="en-US" dirty="0"/>
              <a:t>Project Process (SS)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1418932"/>
            <a:ext cx="10515599" cy="546609"/>
          </a:xfrm>
        </p:spPr>
        <p:txBody>
          <a:bodyPr/>
          <a:lstStyle/>
          <a:p>
            <a:r>
              <a:rPr lang="en-US" dirty="0"/>
              <a:t>Data Engineering Track</a:t>
            </a:r>
          </a:p>
          <a:p>
            <a:r>
              <a:rPr lang="en-US" dirty="0"/>
              <a:t>ETL Workflow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BFCB07-6C49-4FD9-A60E-365443B88F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5756" y="2694736"/>
            <a:ext cx="3398763" cy="454353"/>
          </a:xfrm>
        </p:spPr>
        <p:txBody>
          <a:bodyPr/>
          <a:lstStyle/>
          <a:p>
            <a:pPr algn="ctr"/>
            <a:r>
              <a:rPr lang="en-US" dirty="0"/>
              <a:t>Extract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5756" y="3428501"/>
            <a:ext cx="3398763" cy="233362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Performed various API pulls from National Park Service website to obtain source data and produce csv and </a:t>
            </a:r>
            <a:r>
              <a:rPr lang="en-US" dirty="0" err="1"/>
              <a:t>json</a:t>
            </a:r>
            <a:r>
              <a:rPr lang="en-US" dirty="0"/>
              <a:t> output files.</a:t>
            </a:r>
          </a:p>
          <a:p>
            <a:r>
              <a:rPr lang="en-US" dirty="0"/>
              <a:t>Code prepared in Visual Studio Code Program and/or </a:t>
            </a:r>
            <a:r>
              <a:rPr lang="en-US" dirty="0" err="1"/>
              <a:t>Jupyter</a:t>
            </a:r>
            <a:r>
              <a:rPr lang="en-US" dirty="0"/>
              <a:t> Notebooks, using Python language.</a:t>
            </a:r>
          </a:p>
          <a:p>
            <a:r>
              <a:rPr lang="en-US" dirty="0"/>
              <a:t>Libraries used included </a:t>
            </a:r>
            <a:r>
              <a:rPr lang="en-US" dirty="0" err="1"/>
              <a:t>json</a:t>
            </a:r>
            <a:r>
              <a:rPr lang="en-US" dirty="0"/>
              <a:t>, requests, </a:t>
            </a:r>
            <a:r>
              <a:rPr lang="en-US" dirty="0" err="1"/>
              <a:t>pprint</a:t>
            </a:r>
            <a:r>
              <a:rPr lang="en-US" dirty="0"/>
              <a:t>, pandas, </a:t>
            </a:r>
            <a:r>
              <a:rPr lang="en-US" dirty="0" err="1"/>
              <a:t>config,api_keys</a:t>
            </a:r>
            <a:r>
              <a:rPr lang="en-US" dirty="0"/>
              <a:t>, </a:t>
            </a:r>
            <a:r>
              <a:rPr lang="en-US" dirty="0" err="1"/>
              <a:t>os</a:t>
            </a:r>
            <a:r>
              <a:rPr lang="en-US" dirty="0"/>
              <a:t>, and </a:t>
            </a:r>
            <a:r>
              <a:rPr lang="en-US" dirty="0" err="1"/>
              <a:t>shutil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BDB044C1-DA6F-16F2-34B2-65EAF7DE5007}"/>
              </a:ext>
            </a:extLst>
          </p:cNvPr>
          <p:cNvSpPr txBox="1">
            <a:spLocks/>
          </p:cNvSpPr>
          <p:nvPr/>
        </p:nvSpPr>
        <p:spPr>
          <a:xfrm>
            <a:off x="4293163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Cleaned, organized and modified extracted data files to prepare a single, cohesive, comprehensive dataset to be used for data analysis.</a:t>
            </a:r>
          </a:p>
          <a:p>
            <a:r>
              <a:rPr lang="en-US" dirty="0"/>
              <a:t>Code prepared in Visual Studio Code Program, using Python language.</a:t>
            </a:r>
          </a:p>
          <a:p>
            <a:r>
              <a:rPr lang="en-US" dirty="0"/>
              <a:t>Only pandas library was used.</a:t>
            </a:r>
          </a:p>
          <a:p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0BE6D4C0-FAE1-F0B2-AE2B-8DA9A207738E}"/>
              </a:ext>
            </a:extLst>
          </p:cNvPr>
          <p:cNvSpPr txBox="1">
            <a:spLocks/>
          </p:cNvSpPr>
          <p:nvPr/>
        </p:nvSpPr>
        <p:spPr>
          <a:xfrm>
            <a:off x="8140571" y="3428500"/>
            <a:ext cx="3398763" cy="2333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0000" indent="-1800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Finish me</a:t>
            </a:r>
          </a:p>
          <a:p>
            <a:r>
              <a:rPr lang="en-US" dirty="0"/>
              <a:t>Finish me</a:t>
            </a:r>
          </a:p>
          <a:p>
            <a:r>
              <a:rPr lang="en-US" dirty="0"/>
              <a:t>Finish me</a:t>
            </a:r>
          </a:p>
          <a:p>
            <a:endParaRPr lang="en-US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31FB87D4-E8AD-ED56-98B4-1BBC0B0C87C2}"/>
              </a:ext>
            </a:extLst>
          </p:cNvPr>
          <p:cNvSpPr txBox="1">
            <a:spLocks/>
          </p:cNvSpPr>
          <p:nvPr/>
        </p:nvSpPr>
        <p:spPr>
          <a:xfrm>
            <a:off x="4293162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Transform</a:t>
            </a:r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21AD1423-5397-2852-6D63-0C18B4E35385}"/>
              </a:ext>
            </a:extLst>
          </p:cNvPr>
          <p:cNvSpPr txBox="1">
            <a:spLocks/>
          </p:cNvSpPr>
          <p:nvPr/>
        </p:nvSpPr>
        <p:spPr>
          <a:xfrm>
            <a:off x="8140568" y="2694735"/>
            <a:ext cx="3398763" cy="4543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000" b="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Load</a:t>
            </a:r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Traditional Data Analysis (SS)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Lorem ipsum dolor sit amet, consectetuer adipiscing elit. Maecenas porttitor congue massa. Fusce posuere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39912823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Placeholder 6">
            <a:extLst>
              <a:ext uri="{FF2B5EF4-FFF2-40B4-BE49-F238E27FC236}">
                <a16:creationId xmlns:a16="http://schemas.microsoft.com/office/drawing/2014/main" id="{5CB2B73A-3286-41AD-B97B-6B161C1AE6DB}"/>
              </a:ext>
            </a:extLst>
          </p:cNvPr>
          <p:cNvGraphicFramePr>
            <a:graphicFrameLocks noGrp="1"/>
          </p:cNvGraphicFramePr>
          <p:nvPr>
            <p:ph type="tbl" sz="quarter" idx="17"/>
            <p:extLst>
              <p:ext uri="{D42A27DB-BD31-4B8C-83A1-F6EECF244321}">
                <p14:modId xmlns:p14="http://schemas.microsoft.com/office/powerpoint/2010/main" val="4019244471"/>
              </p:ext>
            </p:extLst>
          </p:nvPr>
        </p:nvGraphicFramePr>
        <p:xfrm>
          <a:off x="911225" y="1389380"/>
          <a:ext cx="7056000" cy="4079240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2736000">
                  <a:extLst>
                    <a:ext uri="{9D8B030D-6E8A-4147-A177-3AD203B41FA5}">
                      <a16:colId xmlns:a16="http://schemas.microsoft.com/office/drawing/2014/main" val="76459410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091651751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491078958"/>
                    </a:ext>
                  </a:extLst>
                </a:gridCol>
                <a:gridCol w="1440000">
                  <a:extLst>
                    <a:ext uri="{9D8B030D-6E8A-4147-A177-3AD203B41FA5}">
                      <a16:colId xmlns:a16="http://schemas.microsoft.com/office/drawing/2014/main" val="38436275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/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1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2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600" b="0" dirty="0">
                          <a:solidFill>
                            <a:schemeClr val="accent1"/>
                          </a:solidFill>
                          <a:latin typeface="+mj-lt"/>
                        </a:rPr>
                        <a:t>Category 3</a:t>
                      </a:r>
                      <a:endParaRPr lang="ru-RU" sz="1600" b="0" dirty="0">
                        <a:solidFill>
                          <a:schemeClr val="accent1"/>
                        </a:solidFill>
                        <a:latin typeface="+mj-lt"/>
                      </a:endParaRPr>
                    </a:p>
                  </a:txBody>
                  <a:tcPr marL="92013" marR="92013" anchor="ctr"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53789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1270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113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2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93282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3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75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3256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4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2171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5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6169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6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5,625,000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48,000,000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216,000,000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30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7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1,687,500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9,600,000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21,600,000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71515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8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562,500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10,800,000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091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9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281,250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2,400,000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4,320,000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647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b="0" kern="1200" dirty="0">
                          <a:solidFill>
                            <a:schemeClr val="bg1"/>
                          </a:solidFill>
                          <a:latin typeface="+mj-lt"/>
                          <a:ea typeface="+mn-ea"/>
                          <a:cs typeface="+mn-cs"/>
                        </a:rPr>
                        <a:t>Subject 10</a:t>
                      </a:r>
                      <a:endParaRPr lang="ru-RU" sz="1600" b="0" kern="1200" dirty="0">
                        <a:solidFill>
                          <a:schemeClr val="bg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7,593,750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52,800,000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latinLnBrk="0" hangingPunct="1"/>
                      <a:r>
                        <a:rPr lang="en-US" sz="1600" i="0" kern="120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187,920,000</a:t>
                      </a:r>
                      <a:endParaRPr lang="ru-RU" sz="1600" i="0" kern="1200" dirty="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2013" marR="92013" anchor="ctr">
                    <a:lnL w="6350" cap="flat" cmpd="sng" algn="ctr">
                      <a:noFill/>
                      <a:prstDash val="solid"/>
                      <a:miter lim="800000"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4563717"/>
                  </a:ext>
                </a:extLst>
              </a:tr>
            </a:tbl>
          </a:graphicData>
        </a:graphic>
      </p:graphicFrame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 fontScale="90000"/>
          </a:bodyPr>
          <a:lstStyle/>
          <a:p>
            <a:r>
              <a:rPr lang="en-US" dirty="0"/>
              <a:t>NPS</a:t>
            </a:r>
            <a:br>
              <a:rPr lang="en-US" dirty="0"/>
            </a:br>
            <a:r>
              <a:rPr lang="en-US" dirty="0"/>
              <a:t>Heat Map (MM)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Lorem ipsum dolor sit amet, consectetuer adipiscing elit. Maecenas porttitor congue massa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631035-F5E3-46D5-B807-5F49C1F57AF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2C77C5D-1541-4D4C-8CD9-E4CB2D74F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IMAGE SLIDE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9B0BE2-2BDB-48DC-AE9B-F3B9BACA82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We can add any extra we have or delete this slide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ED71B1-7851-43AD-8F7D-18071590E8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3905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2806C0-8AE3-4975-9946-CCD70055F4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Website/Dynamic Visualizations (VC)</a:t>
            </a:r>
          </a:p>
        </p:txBody>
      </p:sp>
      <p:sp>
        <p:nvSpPr>
          <p:cNvPr id="5" name="Media Placeholder 4" descr="Media">
            <a:extLst>
              <a:ext uri="{FF2B5EF4-FFF2-40B4-BE49-F238E27FC236}">
                <a16:creationId xmlns:a16="http://schemas.microsoft.com/office/drawing/2014/main" id="{D7FB60BE-A06D-46A2-8BC5-E4AB30430916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B30A82-8E4A-471C-A080-278975C952A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D8F9E36-CD39-4DDD-927C-C07E8C070A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9933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42</TotalTime>
  <Words>344</Words>
  <Application>Microsoft Office PowerPoint</Application>
  <PresentationFormat>Widescreen</PresentationFormat>
  <Paragraphs>101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Franklin Gothic Book</vt:lpstr>
      <vt:lpstr>Gill Sans MT</vt:lpstr>
      <vt:lpstr>Office Theme</vt:lpstr>
      <vt:lpstr>Custom Design</vt:lpstr>
      <vt:lpstr>National Parks ETL Project</vt:lpstr>
      <vt:lpstr>Meet the Team</vt:lpstr>
      <vt:lpstr>PowerPoint Presentation</vt:lpstr>
      <vt:lpstr>NPS Project Plan</vt:lpstr>
      <vt:lpstr>Project Process (SS)</vt:lpstr>
      <vt:lpstr>Traditional Data Analysis (SS)</vt:lpstr>
      <vt:lpstr>NPS Heat Map (MM)</vt:lpstr>
      <vt:lpstr>BIG IMAGE SLIDE</vt:lpstr>
      <vt:lpstr>Website/Dynamic Visualizations (VC)</vt:lpstr>
      <vt:lpstr>THANK YOU!</vt:lpstr>
      <vt:lpstr>Customize this Template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Stephanie Souza</dc:creator>
  <cp:lastModifiedBy>Stephanie Souza</cp:lastModifiedBy>
  <cp:revision>1</cp:revision>
  <dcterms:created xsi:type="dcterms:W3CDTF">2024-07-21T16:50:07Z</dcterms:created>
  <dcterms:modified xsi:type="dcterms:W3CDTF">2024-07-23T04:31:42Z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